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524" r:id="rId2"/>
    <p:sldId id="630" r:id="rId3"/>
    <p:sldId id="408" r:id="rId4"/>
    <p:sldId id="632" r:id="rId5"/>
    <p:sldId id="620" r:id="rId6"/>
    <p:sldId id="344" r:id="rId7"/>
    <p:sldId id="601" r:id="rId8"/>
    <p:sldId id="631" r:id="rId9"/>
    <p:sldId id="629" r:id="rId10"/>
    <p:sldId id="622" r:id="rId11"/>
    <p:sldId id="417" r:id="rId12"/>
    <p:sldId id="300" r:id="rId13"/>
    <p:sldId id="328" r:id="rId14"/>
    <p:sldId id="619" r:id="rId15"/>
    <p:sldId id="623" r:id="rId16"/>
    <p:sldId id="624" r:id="rId17"/>
    <p:sldId id="625" r:id="rId18"/>
    <p:sldId id="626" r:id="rId19"/>
    <p:sldId id="627" r:id="rId20"/>
    <p:sldId id="604" r:id="rId21"/>
    <p:sldId id="431" r:id="rId22"/>
    <p:sldId id="403" r:id="rId23"/>
    <p:sldId id="421" r:id="rId24"/>
    <p:sldId id="412" r:id="rId25"/>
    <p:sldId id="602" r:id="rId26"/>
    <p:sldId id="414" r:id="rId27"/>
    <p:sldId id="416" r:id="rId28"/>
    <p:sldId id="418" r:id="rId29"/>
    <p:sldId id="419" r:id="rId30"/>
    <p:sldId id="406" r:id="rId31"/>
    <p:sldId id="30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00652E"/>
    <a:srgbClr val="3DD8FF"/>
    <a:srgbClr val="43FF54"/>
    <a:srgbClr val="F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686"/>
    <p:restoredTop sz="95313" autoAdjust="0"/>
  </p:normalViewPr>
  <p:slideViewPr>
    <p:cSldViewPr snapToGrid="0" snapToObjects="1">
      <p:cViewPr varScale="1">
        <p:scale>
          <a:sx n="101" d="100"/>
          <a:sy n="101" d="100"/>
        </p:scale>
        <p:origin x="5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F9D6-0936-0A44-8D77-FCADF68F9906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51B4-D45D-3C46-AC4A-CB7D1C87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err="1"/>
              <a:t>Je</a:t>
            </a:r>
            <a:r>
              <a:rPr lang="en-US" sz="4000" dirty="0"/>
              <a:t> </a:t>
            </a:r>
            <a:r>
              <a:rPr lang="en-US" sz="4000" dirty="0" err="1"/>
              <a:t>vais</a:t>
            </a:r>
            <a:r>
              <a:rPr lang="en-US" sz="4000" dirty="0"/>
              <a:t> </a:t>
            </a:r>
            <a:r>
              <a:rPr lang="en-US" sz="4000" dirty="0" err="1"/>
              <a:t>vous</a:t>
            </a:r>
            <a:r>
              <a:rPr lang="en-US" sz="4000" baseline="0" dirty="0"/>
              <a:t> </a:t>
            </a:r>
            <a:r>
              <a:rPr lang="en-US" sz="4000" baseline="0" dirty="0" err="1"/>
              <a:t>raconter</a:t>
            </a:r>
            <a:r>
              <a:rPr lang="en-US" sz="4000" baseline="0" dirty="0"/>
              <a:t> </a:t>
            </a:r>
            <a:r>
              <a:rPr lang="en-US" sz="4000" baseline="0" dirty="0" err="1"/>
              <a:t>l'histoire</a:t>
            </a:r>
            <a:r>
              <a:rPr lang="en-US" sz="4000" baseline="0" dirty="0"/>
              <a:t> de la </a:t>
            </a:r>
            <a:r>
              <a:rPr lang="en-US" sz="4000" baseline="0" dirty="0" err="1"/>
              <a:t>sélection</a:t>
            </a:r>
            <a:r>
              <a:rPr lang="en-US" sz="4000" baseline="0" dirty="0"/>
              <a:t> </a:t>
            </a:r>
            <a:r>
              <a:rPr lang="en-US" sz="4000" baseline="0" dirty="0" err="1"/>
              <a:t>naturelle</a:t>
            </a:r>
            <a:r>
              <a:rPr lang="en-US" sz="4000" baseline="0" dirty="0"/>
              <a:t>, qui </a:t>
            </a:r>
            <a:r>
              <a:rPr lang="en-US" sz="4000" baseline="0" dirty="0" err="1"/>
              <a:t>est</a:t>
            </a:r>
            <a:r>
              <a:rPr lang="en-US" sz="4000" baseline="0" dirty="0"/>
              <a:t> </a:t>
            </a:r>
            <a:r>
              <a:rPr lang="en-US" sz="4000" baseline="0" dirty="0" err="1"/>
              <a:t>responsable</a:t>
            </a:r>
            <a:r>
              <a:rPr lang="en-US" sz="4000" baseline="0" dirty="0"/>
              <a:t> de </a:t>
            </a:r>
            <a:r>
              <a:rPr lang="en-US" sz="4000" baseline="0" dirty="0" err="1"/>
              <a:t>toute</a:t>
            </a:r>
            <a:r>
              <a:rPr lang="en-US" sz="4000" baseline="0" dirty="0"/>
              <a:t> la </a:t>
            </a:r>
            <a:r>
              <a:rPr lang="en-US" sz="4000" baseline="0" dirty="0" err="1"/>
              <a:t>diversité</a:t>
            </a:r>
            <a:r>
              <a:rPr lang="en-US" sz="4000" baseline="0" dirty="0"/>
              <a:t> de la vie sur la </a:t>
            </a:r>
            <a:r>
              <a:rPr lang="en-US" sz="4000" baseline="0" dirty="0" err="1"/>
              <a:t>planète</a:t>
            </a:r>
            <a:r>
              <a:rPr lang="en-US" sz="4000" baseline="0" dirty="0"/>
              <a:t>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7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951B4-D45D-3C46-AC4A-CB7D1C8721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9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ru-RU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hyperlink" Target="mailto:ivan4995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139208-6A1A-6149-9D8E-9D459DFA0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05" y="852980"/>
            <a:ext cx="5979695" cy="3682510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7100" y="527685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5D028-1F0B-B942-9880-8DF1D24E8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4914833"/>
            <a:ext cx="2638425" cy="93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5EAE0-F480-2D40-95A3-27996E52C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2" y="5064864"/>
            <a:ext cx="1057275" cy="981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069126" y="3302630"/>
            <a:ext cx="5931874" cy="834629"/>
          </a:xfrm>
        </p:spPr>
        <p:txBody>
          <a:bodyPr>
            <a:noAutofit/>
          </a:bodyPr>
          <a:lstStyle/>
          <a:p>
            <a:r>
              <a:rPr lang="ru-RU" sz="2700" dirty="0">
                <a:solidFill>
                  <a:schemeClr val="bg1"/>
                </a:solidFill>
              </a:rPr>
              <a:t>Экология и эволюция. Лекция 4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Уравнение Колмогорова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840188" y="4876665"/>
            <a:ext cx="4513111" cy="1429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950" dirty="0"/>
              <a:t>Доцент Игорь М. </a:t>
            </a:r>
            <a:r>
              <a:rPr lang="ru-RU" sz="1950" dirty="0" err="1"/>
              <a:t>Рузин</a:t>
            </a:r>
            <a:endParaRPr lang="en-US" sz="1650" dirty="0"/>
          </a:p>
          <a:p>
            <a:pPr marL="0" indent="0">
              <a:buNone/>
            </a:pPr>
            <a:r>
              <a:rPr lang="en-US" sz="165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ivan4995@gmail.com</a:t>
            </a:r>
            <a:endParaRPr lang="en-US" sz="1650" dirty="0"/>
          </a:p>
          <a:p>
            <a:pPr marL="0" indent="0">
              <a:buNone/>
            </a:pPr>
            <a:r>
              <a:rPr lang="en-US" sz="1650" dirty="0" err="1"/>
              <a:t>igor.rouzine@iephb.ru</a:t>
            </a:r>
            <a:endParaRPr lang="ru-RU" sz="1650" dirty="0"/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889404"/>
      </p:ext>
    </p:extLst>
  </p:cSld>
  <p:clrMapOvr>
    <a:masterClrMapping/>
  </p:clrMapOvr>
  <p:transition spd="med" advTm="1174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6875" y="9642"/>
            <a:ext cx="7783298" cy="1143000"/>
          </a:xfrm>
        </p:spPr>
        <p:txBody>
          <a:bodyPr/>
          <a:lstStyle/>
          <a:p>
            <a:r>
              <a:rPr lang="ru-RU" sz="2800" dirty="0"/>
              <a:t>Уравнение Колмогорова</a:t>
            </a:r>
            <a:r>
              <a:rPr lang="en-US" sz="2800" dirty="0"/>
              <a:t> </a:t>
            </a:r>
            <a:r>
              <a:rPr lang="ru-RU" sz="2800" dirty="0"/>
              <a:t>через поток вероятности, аналогия с газом</a:t>
            </a:r>
            <a:endParaRPr lang="en-FR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43130A-0C78-7449-A5B8-95D387010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9" y="1382911"/>
            <a:ext cx="5802568" cy="165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CEAAFD-1F71-8743-BFC2-B3A288A3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02" y="3686339"/>
            <a:ext cx="3137858" cy="2920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45F07E-9F36-2548-BE62-441514399C0F}"/>
              </a:ext>
            </a:extLst>
          </p:cNvPr>
          <p:cNvSpPr txBox="1"/>
          <p:nvPr/>
        </p:nvSpPr>
        <p:spPr>
          <a:xfrm>
            <a:off x="8534400" y="6299325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  <a:endParaRPr lang="en-FR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E427C3-385F-2F49-B181-F35FB20D899A}"/>
              </a:ext>
            </a:extLst>
          </p:cNvPr>
          <p:cNvGrpSpPr/>
          <p:nvPr/>
        </p:nvGrpSpPr>
        <p:grpSpPr>
          <a:xfrm>
            <a:off x="396875" y="3911639"/>
            <a:ext cx="3340502" cy="2452093"/>
            <a:chOff x="396875" y="3911639"/>
            <a:chExt cx="3340502" cy="245209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4A85DC-402B-E849-BC17-15428D8A9B73}"/>
                </a:ext>
              </a:extLst>
            </p:cNvPr>
            <p:cNvGrpSpPr/>
            <p:nvPr/>
          </p:nvGrpSpPr>
          <p:grpSpPr>
            <a:xfrm>
              <a:off x="396875" y="4343400"/>
              <a:ext cx="3340502" cy="2020332"/>
              <a:chOff x="396875" y="4343400"/>
              <a:chExt cx="3340502" cy="202033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E565D3-F735-3F45-BDFE-DA9BAF64DE72}"/>
                  </a:ext>
                </a:extLst>
              </p:cNvPr>
              <p:cNvSpPr/>
              <p:nvPr/>
            </p:nvSpPr>
            <p:spPr>
              <a:xfrm>
                <a:off x="1549400" y="4419600"/>
                <a:ext cx="965200" cy="15367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 dirty="0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ECC5E3F7-1071-224A-BB99-66DE4E20302F}"/>
                  </a:ext>
                </a:extLst>
              </p:cNvPr>
              <p:cNvSpPr/>
              <p:nvPr/>
            </p:nvSpPr>
            <p:spPr>
              <a:xfrm>
                <a:off x="2701925" y="4909871"/>
                <a:ext cx="584200" cy="23680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7C038D80-F93D-6E45-86D8-A65E3256C534}"/>
                  </a:ext>
                </a:extLst>
              </p:cNvPr>
              <p:cNvSpPr/>
              <p:nvPr/>
            </p:nvSpPr>
            <p:spPr>
              <a:xfrm>
                <a:off x="396875" y="4855897"/>
                <a:ext cx="965200" cy="37015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872AA9-4DAB-5142-8661-F81B2A9788B3}"/>
                  </a:ext>
                </a:extLst>
              </p:cNvPr>
              <p:cNvSpPr txBox="1"/>
              <p:nvPr/>
            </p:nvSpPr>
            <p:spPr>
              <a:xfrm>
                <a:off x="1422400" y="5994400"/>
                <a:ext cx="256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f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A4C2E3-E5D2-3F49-8328-DD597C965ABE}"/>
                  </a:ext>
                </a:extLst>
              </p:cNvPr>
              <p:cNvSpPr txBox="1"/>
              <p:nvPr/>
            </p:nvSpPr>
            <p:spPr>
              <a:xfrm>
                <a:off x="2247899" y="5994400"/>
                <a:ext cx="965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dirty="0"/>
                  <a:t>f+df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07B4B6-D7D3-FC43-B2E6-DF4B3AEA9DE4}"/>
                  </a:ext>
                </a:extLst>
              </p:cNvPr>
              <p:cNvSpPr txBox="1"/>
              <p:nvPr/>
            </p:nvSpPr>
            <p:spPr>
              <a:xfrm>
                <a:off x="457199" y="4343400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q(f,t)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AB82DE-E356-3A4B-872B-692CCE6C995F}"/>
                  </a:ext>
                </a:extLst>
              </p:cNvPr>
              <p:cNvSpPr txBox="1"/>
              <p:nvPr/>
            </p:nvSpPr>
            <p:spPr>
              <a:xfrm>
                <a:off x="2640602" y="4356100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q(f+df,t)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8AC8F-0CCC-9042-B880-CC3D08A5E6D9}"/>
                </a:ext>
              </a:extLst>
            </p:cNvPr>
            <p:cNvSpPr txBox="1"/>
            <p:nvPr/>
          </p:nvSpPr>
          <p:spPr>
            <a:xfrm>
              <a:off x="1247661" y="3911639"/>
              <a:ext cx="1935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latin typeface="Symbol" pitchFamily="2" charset="2"/>
                </a:rPr>
                <a:t>r</a:t>
              </a:r>
              <a:r>
                <a:rPr lang="en-FR" dirty="0"/>
                <a:t>(f,t)</a:t>
              </a:r>
              <a:r>
                <a:rPr lang="en-FR"/>
                <a:t>df </a:t>
              </a:r>
              <a:r>
                <a:rPr lang="en-US" dirty="0"/>
                <a:t>particles</a:t>
              </a:r>
              <a:endParaRPr lang="en-FR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6233C15-B0A3-7344-8F15-432D25531E1C}"/>
              </a:ext>
            </a:extLst>
          </p:cNvPr>
          <p:cNvSpPr/>
          <p:nvPr/>
        </p:nvSpPr>
        <p:spPr>
          <a:xfrm>
            <a:off x="1679202" y="3225800"/>
            <a:ext cx="3408184" cy="598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D62FA-81D6-5948-A012-7D7285E53B72}"/>
              </a:ext>
            </a:extLst>
          </p:cNvPr>
          <p:cNvSpPr/>
          <p:nvPr/>
        </p:nvSpPr>
        <p:spPr>
          <a:xfrm>
            <a:off x="305053" y="3319839"/>
            <a:ext cx="4266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dirty="0"/>
              <a:t>d/dt (</a:t>
            </a:r>
            <a:r>
              <a:rPr lang="en-FR" dirty="0">
                <a:latin typeface="Symbol" pitchFamily="2" charset="2"/>
              </a:rPr>
              <a:t>r</a:t>
            </a:r>
            <a:r>
              <a:rPr lang="en-FR" dirty="0"/>
              <a:t>(f,t)df) = q(f,t) - q(f+df,t)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9EF2F-C209-BE4B-A700-CAF863AA4152}"/>
              </a:ext>
            </a:extLst>
          </p:cNvPr>
          <p:cNvSpPr txBox="1"/>
          <p:nvPr/>
        </p:nvSpPr>
        <p:spPr>
          <a:xfrm>
            <a:off x="6483927" y="2553195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поток вероятности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C72A-31AA-5046-AC8B-57217D6B6E61}"/>
              </a:ext>
            </a:extLst>
          </p:cNvPr>
          <p:cNvSpPr txBox="1"/>
          <p:nvPr/>
        </p:nvSpPr>
        <p:spPr>
          <a:xfrm>
            <a:off x="5718302" y="389314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6947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07AB-0D29-B94F-8767-05B0D7A3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429000"/>
            <a:ext cx="6677483" cy="1398494"/>
          </a:xfrm>
        </p:spPr>
        <p:txBody>
          <a:bodyPr/>
          <a:lstStyle/>
          <a:p>
            <a:r>
              <a:rPr lang="ru-RU" dirty="0"/>
              <a:t>Детерминистический предел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098CB-607D-354C-8417-8FA466FC8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1056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2452CE-E45D-084F-B770-8AD3A64A92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34" y="2092234"/>
            <a:ext cx="4235450" cy="391636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8E420D-9767-004C-A7D3-99B23571B139}"/>
              </a:ext>
            </a:extLst>
          </p:cNvPr>
          <p:cNvSpPr txBox="1">
            <a:spLocks/>
          </p:cNvSpPr>
          <p:nvPr/>
        </p:nvSpPr>
        <p:spPr>
          <a:xfrm>
            <a:off x="668203" y="754862"/>
            <a:ext cx="760484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Детерминистический предел</a:t>
            </a:r>
          </a:p>
          <a:p>
            <a:pPr algn="ctr"/>
            <a:r>
              <a:rPr lang="ru-RU" dirty="0"/>
              <a:t> </a:t>
            </a:r>
            <a:r>
              <a:rPr lang="en-US" i="1" dirty="0"/>
              <a:t>N &gt;&gt; </a:t>
            </a:r>
            <a:r>
              <a:rPr lang="en-US" dirty="0"/>
              <a:t>1</a:t>
            </a:r>
            <a:r>
              <a:rPr lang="en-US" i="1" dirty="0"/>
              <a:t>/</a:t>
            </a:r>
            <a:r>
              <a:rPr lang="en-US" dirty="0">
                <a:latin typeface="Symbol" pitchFamily="2" charset="2"/>
              </a:rPr>
              <a:t>m</a:t>
            </a:r>
            <a:r>
              <a:rPr lang="ru-RU" i="1" dirty="0"/>
              <a:t> </a:t>
            </a:r>
            <a:br>
              <a:rPr lang="ru-RU" dirty="0"/>
            </a:br>
            <a:r>
              <a:rPr lang="ru-RU" dirty="0"/>
              <a:t>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20568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6CD586-2016-314B-8BF7-50F563AC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10" y="3764597"/>
            <a:ext cx="5270500" cy="153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876083-B836-AD43-A06F-36689E33F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10" y="2178367"/>
            <a:ext cx="5715000" cy="1282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0C6C8E-5E8E-6E46-B188-A9CA658C29D7}"/>
              </a:ext>
            </a:extLst>
          </p:cNvPr>
          <p:cNvCxnSpPr/>
          <p:nvPr/>
        </p:nvCxnSpPr>
        <p:spPr>
          <a:xfrm>
            <a:off x="7376160" y="2950464"/>
            <a:ext cx="7802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DA784A-F906-854B-B034-73C9020DB96F}"/>
              </a:ext>
            </a:extLst>
          </p:cNvPr>
          <p:cNvSpPr txBox="1"/>
          <p:nvPr/>
        </p:nvSpPr>
        <p:spPr>
          <a:xfrm>
            <a:off x="8273045" y="2765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  <a:endParaRPr lang="en-FR" dirty="0"/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577A6340-3FF7-F246-8BB1-FA4740DCAF8B}"/>
              </a:ext>
            </a:extLst>
          </p:cNvPr>
          <p:cNvSpPr/>
          <p:nvPr/>
        </p:nvSpPr>
        <p:spPr>
          <a:xfrm>
            <a:off x="2949572" y="1989391"/>
            <a:ext cx="3279163" cy="377952"/>
          </a:xfrm>
          <a:prstGeom prst="uturnArrow">
            <a:avLst>
              <a:gd name="adj1" fmla="val 25000"/>
              <a:gd name="adj2" fmla="val 4188"/>
              <a:gd name="adj3" fmla="val 35406"/>
              <a:gd name="adj4" fmla="val 43750"/>
              <a:gd name="adj5" fmla="val 10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EACCE3-4E0E-9241-8544-1ECEC1E2DE30}"/>
              </a:ext>
            </a:extLst>
          </p:cNvPr>
          <p:cNvCxnSpPr/>
          <p:nvPr/>
        </p:nvCxnSpPr>
        <p:spPr>
          <a:xfrm flipV="1">
            <a:off x="3544529" y="2367343"/>
            <a:ext cx="462116" cy="955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FADDF7-E5E5-2F4D-96C2-1336191E9B0E}"/>
              </a:ext>
            </a:extLst>
          </p:cNvPr>
          <p:cNvCxnSpPr/>
          <p:nvPr/>
        </p:nvCxnSpPr>
        <p:spPr>
          <a:xfrm flipV="1">
            <a:off x="5932006" y="2367343"/>
            <a:ext cx="462116" cy="955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DB9D4E1-1BD3-8D4E-86F7-5A4C192BE121}"/>
              </a:ext>
            </a:extLst>
          </p:cNvPr>
          <p:cNvSpPr txBox="1">
            <a:spLocks/>
          </p:cNvSpPr>
          <p:nvPr/>
        </p:nvSpPr>
        <p:spPr>
          <a:xfrm>
            <a:off x="668203" y="754862"/>
            <a:ext cx="760484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Детерминистический предел</a:t>
            </a:r>
          </a:p>
          <a:p>
            <a:pPr algn="ctr"/>
            <a:r>
              <a:rPr lang="ru-RU" dirty="0"/>
              <a:t> </a:t>
            </a:r>
            <a:r>
              <a:rPr lang="en-US" i="1" dirty="0"/>
              <a:t>N &gt;&gt; </a:t>
            </a:r>
            <a:r>
              <a:rPr lang="en-US" dirty="0"/>
              <a:t>1</a:t>
            </a:r>
            <a:r>
              <a:rPr lang="en-US" i="1" dirty="0"/>
              <a:t>/</a:t>
            </a:r>
            <a:r>
              <a:rPr lang="en-US" dirty="0">
                <a:latin typeface="Symbol" pitchFamily="2" charset="2"/>
              </a:rPr>
              <a:t>m</a:t>
            </a:r>
            <a:r>
              <a:rPr lang="ru-RU" i="1" dirty="0"/>
              <a:t> </a:t>
            </a:r>
            <a:br>
              <a:rPr lang="ru-RU" dirty="0"/>
            </a:br>
            <a:r>
              <a:rPr lang="ru-RU" dirty="0"/>
              <a:t> 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C833E2-BAD3-A54F-AAC5-C47B696BC3F4}"/>
              </a:ext>
            </a:extLst>
          </p:cNvPr>
          <p:cNvSpPr txBox="1"/>
          <p:nvPr/>
        </p:nvSpPr>
        <p:spPr>
          <a:xfrm>
            <a:off x="2341649" y="5918472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 и из первых принципов!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868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5D7D-EDEF-3C4B-80E0-B2C541C5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3429000"/>
            <a:ext cx="6891239" cy="1398494"/>
          </a:xfrm>
        </p:spPr>
        <p:txBody>
          <a:bodyPr/>
          <a:lstStyle/>
          <a:p>
            <a:r>
              <a:rPr lang="ru-RU" dirty="0"/>
              <a:t>Стационарное состояние уравнения Колмогорова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87A3B-21E4-BC4F-9D3C-CDDFCF184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 случайным дрейфом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96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146" y="-393820"/>
            <a:ext cx="6508750" cy="1143000"/>
          </a:xfrm>
        </p:spPr>
        <p:txBody>
          <a:bodyPr/>
          <a:lstStyle/>
          <a:p>
            <a:r>
              <a:rPr lang="ru-RU" dirty="0"/>
              <a:t>Стационарное состояние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A347-80E6-BD4B-AFB0-CFCE0E163CF5}"/>
              </a:ext>
            </a:extLst>
          </p:cNvPr>
          <p:cNvSpPr txBox="1"/>
          <p:nvPr/>
        </p:nvSpPr>
        <p:spPr>
          <a:xfrm>
            <a:off x="6532772" y="150010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= const(t) = 0</a:t>
            </a:r>
            <a:endParaRPr lang="en-FR" b="1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7C848C-91CA-E045-8C67-B86ED9B82483}"/>
              </a:ext>
            </a:extLst>
          </p:cNvPr>
          <p:cNvSpPr/>
          <p:nvPr/>
        </p:nvSpPr>
        <p:spPr>
          <a:xfrm>
            <a:off x="1841247" y="3038368"/>
            <a:ext cx="3408184" cy="598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4076A-5F67-7942-ACB1-AE1C6D602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21" y="3025771"/>
            <a:ext cx="59182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B24870-B5C9-8C4B-8F81-44B9333D4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89" y="3948660"/>
            <a:ext cx="3822700" cy="14732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EDDB7F7-596D-424E-A8FD-F7C63F21FAC3}"/>
              </a:ext>
            </a:extLst>
          </p:cNvPr>
          <p:cNvSpPr/>
          <p:nvPr/>
        </p:nvSpPr>
        <p:spPr>
          <a:xfrm>
            <a:off x="2019047" y="1113269"/>
            <a:ext cx="3408184" cy="598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6A1918-8BA8-3F48-BB24-B89A53A3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21" y="5620849"/>
            <a:ext cx="3746500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3359D3-DC19-6840-9DD8-6AE9D739D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7" y="904406"/>
            <a:ext cx="5802568" cy="16594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90BBDE-C604-E743-A4F0-A47C5B4FD4A5}"/>
              </a:ext>
            </a:extLst>
          </p:cNvPr>
          <p:cNvCxnSpPr/>
          <p:nvPr/>
        </p:nvCxnSpPr>
        <p:spPr>
          <a:xfrm flipV="1">
            <a:off x="5249431" y="1869435"/>
            <a:ext cx="1398504" cy="490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A93D5B-E484-E3D0-5467-50BBDD8CBB33}"/>
              </a:ext>
            </a:extLst>
          </p:cNvPr>
          <p:cNvSpPr txBox="1"/>
          <p:nvPr/>
        </p:nvSpPr>
        <p:spPr>
          <a:xfrm>
            <a:off x="5670997" y="83468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p(f,t)=const(t)</a:t>
            </a:r>
          </a:p>
        </p:txBody>
      </p:sp>
    </p:spTree>
    <p:extLst>
      <p:ext uri="{BB962C8B-B14F-4D97-AF65-F5344CB8AC3E}">
        <p14:creationId xmlns:p14="http://schemas.microsoft.com/office/powerpoint/2010/main" val="20998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3351" y="-207059"/>
            <a:ext cx="6508750" cy="1143000"/>
          </a:xfrm>
        </p:spPr>
        <p:txBody>
          <a:bodyPr/>
          <a:lstStyle/>
          <a:p>
            <a:r>
              <a:rPr lang="ru-RU" dirty="0"/>
              <a:t>Стационарное состояние</a:t>
            </a:r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6A1918-8BA8-3F48-BB24-B89A53A38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76" y="1899670"/>
            <a:ext cx="3746500" cy="8509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BC6FE9-A0CB-8645-BFFA-7E38FC36EC80}"/>
              </a:ext>
            </a:extLst>
          </p:cNvPr>
          <p:cNvCxnSpPr>
            <a:cxnSpLocks/>
          </p:cNvCxnSpPr>
          <p:nvPr/>
        </p:nvCxnSpPr>
        <p:spPr>
          <a:xfrm>
            <a:off x="3576197" y="2855085"/>
            <a:ext cx="0" cy="669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A4A2672-B6F0-3D4A-BA3B-441667136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3911600"/>
            <a:ext cx="5118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3929" y="185958"/>
            <a:ext cx="6508750" cy="1143000"/>
          </a:xfrm>
        </p:spPr>
        <p:txBody>
          <a:bodyPr/>
          <a:lstStyle/>
          <a:p>
            <a:r>
              <a:rPr lang="ru-RU" dirty="0"/>
              <a:t>Стационарное состояние при</a:t>
            </a:r>
            <a:r>
              <a:rPr lang="en-US" dirty="0"/>
              <a:t> </a:t>
            </a:r>
            <a:r>
              <a:rPr lang="ru-RU" dirty="0"/>
              <a:t>отсутствии отбора </a:t>
            </a:r>
            <a:r>
              <a:rPr lang="en-US" dirty="0"/>
              <a:t>s=</a:t>
            </a:r>
            <a:r>
              <a:rPr lang="ru-RU" dirty="0"/>
              <a:t>0</a:t>
            </a:r>
            <a:endParaRPr lang="en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ADD3D-671C-BF41-9354-51AEFF2DAF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49" y="2368550"/>
            <a:ext cx="4787900" cy="39163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B96DD-348A-914B-9A92-4BC63BAC1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49" y="1746250"/>
            <a:ext cx="2120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1F72-23E8-6E41-8A32-E4CBE82F7B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7792" y="266319"/>
            <a:ext cx="6508750" cy="1143000"/>
          </a:xfrm>
        </p:spPr>
        <p:txBody>
          <a:bodyPr/>
          <a:lstStyle/>
          <a:p>
            <a:r>
              <a:rPr lang="ru-RU" dirty="0"/>
              <a:t>Стационарное состояние</a:t>
            </a:r>
            <a:r>
              <a:rPr lang="en-US" dirty="0"/>
              <a:t> </a:t>
            </a:r>
            <a:r>
              <a:rPr lang="ru-RU" dirty="0"/>
              <a:t>с ест. отбором</a:t>
            </a:r>
            <a:endParaRPr lang="en-FR" dirty="0">
              <a:latin typeface="Symbol" pitchFamily="2" charset="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233C93-5312-C04B-84F6-37308F9EA69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28" y="2219989"/>
            <a:ext cx="4343400" cy="391636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32ADC-6065-844D-893C-B1BB557F4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92" y="1324012"/>
            <a:ext cx="2959100" cy="73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08DA7-6525-9149-968F-D6E2B6867B68}"/>
              </a:ext>
            </a:extLst>
          </p:cNvPr>
          <p:cNvSpPr txBox="1"/>
          <p:nvPr/>
        </p:nvSpPr>
        <p:spPr>
          <a:xfrm>
            <a:off x="4383320" y="932633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1</a:t>
            </a:r>
            <a:r>
              <a:rPr lang="en-US" sz="2400" dirty="0"/>
              <a:t>/s &lt;&lt; N &lt;&lt; 1/</a:t>
            </a:r>
            <a:r>
              <a:rPr lang="en-US" sz="2400" dirty="0">
                <a:latin typeface="Symbol" pitchFamily="2" charset="2"/>
              </a:rPr>
              <a:t>m</a:t>
            </a:r>
            <a:endParaRPr lang="en-RU" sz="2400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448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57BD-4589-4742-9179-AD03B6274E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8101" y="115747"/>
            <a:ext cx="6508750" cy="1143000"/>
          </a:xfrm>
        </p:spPr>
        <p:txBody>
          <a:bodyPr/>
          <a:lstStyle/>
          <a:p>
            <a:r>
              <a:rPr lang="ru-RU" dirty="0"/>
              <a:t>Выводы 1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5213-212D-AC43-8203-22053602BA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9124" y="2168003"/>
            <a:ext cx="6508750" cy="3916363"/>
          </a:xfrm>
        </p:spPr>
        <p:txBody>
          <a:bodyPr>
            <a:normAutofit/>
          </a:bodyPr>
          <a:lstStyle/>
          <a:p>
            <a:r>
              <a:rPr lang="ru-RU" dirty="0"/>
              <a:t>Система имеет стационарное состояние</a:t>
            </a:r>
          </a:p>
          <a:p>
            <a:r>
              <a:rPr lang="ru-RU" dirty="0"/>
              <a:t>В реальной популяции, функция распределения доли мутантов очень широка </a:t>
            </a:r>
          </a:p>
          <a:p>
            <a:r>
              <a:rPr lang="ru-RU" dirty="0"/>
              <a:t>Без естественного отбора: Она симметрична и имеет </a:t>
            </a:r>
            <a:r>
              <a:rPr lang="en-US" dirty="0"/>
              <a:t>U </a:t>
            </a:r>
            <a:r>
              <a:rPr lang="ru-RU" dirty="0"/>
              <a:t>образную форму</a:t>
            </a:r>
          </a:p>
          <a:p>
            <a:r>
              <a:rPr lang="ru-RU" dirty="0"/>
              <a:t>С естественным отбором: Она локализована вблизи дикого типа и состоит из пика и экспоненциального хвоста</a:t>
            </a:r>
          </a:p>
        </p:txBody>
      </p:sp>
    </p:spTree>
    <p:extLst>
      <p:ext uri="{BB962C8B-B14F-4D97-AF65-F5344CB8AC3E}">
        <p14:creationId xmlns:p14="http://schemas.microsoft.com/office/powerpoint/2010/main" val="33959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C2701-E6FF-7F48-9CED-3B3C38BEE1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902" y="147981"/>
            <a:ext cx="6508750" cy="1143000"/>
          </a:xfrm>
        </p:spPr>
        <p:txBody>
          <a:bodyPr/>
          <a:lstStyle/>
          <a:p>
            <a:r>
              <a:rPr lang="ru-RU" dirty="0"/>
              <a:t>План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DC96-526B-D648-A863-7BFFD2EFAF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4400" y="2222156"/>
            <a:ext cx="6508750" cy="3916363"/>
          </a:xfrm>
        </p:spPr>
        <p:txBody>
          <a:bodyPr/>
          <a:lstStyle/>
          <a:p>
            <a:r>
              <a:rPr lang="ru-RU" dirty="0"/>
              <a:t>Модель: 1локус 2 аллели</a:t>
            </a:r>
          </a:p>
          <a:p>
            <a:r>
              <a:rPr lang="ru-RU" dirty="0"/>
              <a:t>Уравнение Колмогорова</a:t>
            </a:r>
          </a:p>
          <a:p>
            <a:r>
              <a:rPr lang="ru-RU" dirty="0"/>
              <a:t>Стационарное решение</a:t>
            </a:r>
          </a:p>
          <a:p>
            <a:r>
              <a:rPr lang="ru-RU" dirty="0"/>
              <a:t>Наблюдаемые </a:t>
            </a:r>
          </a:p>
          <a:p>
            <a:r>
              <a:rPr lang="ru-RU" dirty="0"/>
              <a:t>Режимы эволюции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00835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CF7E-52D2-324D-88ED-A93D8F4F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Наблюдаемые величины</a:t>
            </a:r>
            <a:endParaRPr lang="en-FR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6DA7C-4BA3-5840-9B6E-6C9154E7A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56322893"/>
      </p:ext>
    </p:ext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B71D-1DD3-A741-BAE7-E330CFD2EB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1200" y="333652"/>
            <a:ext cx="6948488" cy="1143000"/>
          </a:xfrm>
        </p:spPr>
        <p:txBody>
          <a:bodyPr>
            <a:normAutofit/>
          </a:bodyPr>
          <a:lstStyle/>
          <a:p>
            <a:r>
              <a:rPr lang="ru-RU" dirty="0" err="1"/>
              <a:t>Эксприментальная</a:t>
            </a:r>
            <a:r>
              <a:rPr lang="ru-RU" dirty="0"/>
              <a:t> оценка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4439-4D81-7E4E-B1CE-EB0204860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42" y="2056212"/>
            <a:ext cx="5040599" cy="41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6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7637" y="293201"/>
            <a:ext cx="6356350" cy="857250"/>
          </a:xfrm>
        </p:spPr>
        <p:txBody>
          <a:bodyPr/>
          <a:lstStyle/>
          <a:p>
            <a:r>
              <a:rPr lang="ru-RU" dirty="0"/>
              <a:t>Наблюдаемые в теории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35FE6-4032-2446-9D50-7FE41A3C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8" y="2222382"/>
            <a:ext cx="3403023" cy="857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8067EE-5F8D-6B4F-BCEE-F23FD67F3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2" y="3504067"/>
            <a:ext cx="2861389" cy="50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0D7B3D-1563-4A44-9CE3-D5016EA4B9FC}"/>
              </a:ext>
            </a:extLst>
          </p:cNvPr>
          <p:cNvSpPr txBox="1"/>
          <p:nvPr/>
        </p:nvSpPr>
        <p:spPr>
          <a:xfrm>
            <a:off x="4203869" y="4361766"/>
            <a:ext cx="30001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Пример 1: А — частота аллелей</a:t>
            </a:r>
            <a:endParaRPr lang="en-FR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A92FD-271E-A744-BC53-9E595831BC46}"/>
              </a:ext>
            </a:extLst>
          </p:cNvPr>
          <p:cNvSpPr txBox="1"/>
          <p:nvPr/>
        </p:nvSpPr>
        <p:spPr>
          <a:xfrm>
            <a:off x="4203870" y="3574042"/>
            <a:ext cx="40677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Вариация А — квадрат стандартного отклонения </a:t>
            </a:r>
            <a:endParaRPr lang="en-FR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AFC4F-9287-1945-93F2-EA544BEB2940}"/>
              </a:ext>
            </a:extLst>
          </p:cNvPr>
          <p:cNvSpPr txBox="1"/>
          <p:nvPr/>
        </p:nvSpPr>
        <p:spPr>
          <a:xfrm>
            <a:off x="4203869" y="4941742"/>
            <a:ext cx="51267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Пример 2: А — </a:t>
            </a:r>
            <a:r>
              <a:rPr lang="ru-RU" sz="1350" dirty="0" err="1"/>
              <a:t>гетерозиготность</a:t>
            </a:r>
            <a:r>
              <a:rPr lang="ru-RU" sz="1350" dirty="0"/>
              <a:t> популяции</a:t>
            </a:r>
            <a:r>
              <a:rPr lang="en-US" sz="1350" dirty="0"/>
              <a:t> </a:t>
            </a:r>
            <a:endParaRPr lang="ru-RU" sz="1350" dirty="0"/>
          </a:p>
          <a:p>
            <a:r>
              <a:rPr lang="en-US" sz="1350" dirty="0"/>
              <a:t>(</a:t>
            </a:r>
            <a:r>
              <a:rPr lang="ru-RU" sz="1350" dirty="0"/>
              <a:t>внутреннее генетическое расстояние, полиморфизм</a:t>
            </a:r>
            <a:r>
              <a:rPr lang="en-US" sz="1350" dirty="0"/>
              <a:t>)</a:t>
            </a:r>
            <a:endParaRPr lang="en-FR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94E43-E4B5-ED43-914A-32E8A0842D82}"/>
              </a:ext>
            </a:extLst>
          </p:cNvPr>
          <p:cNvSpPr txBox="1"/>
          <p:nvPr/>
        </p:nvSpPr>
        <p:spPr>
          <a:xfrm>
            <a:off x="933702" y="4204015"/>
            <a:ext cx="342900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50" dirty="0"/>
              <a:t> </a:t>
            </a:r>
            <a:r>
              <a:rPr lang="en-US" sz="1350" dirty="0"/>
              <a:t>   </a:t>
            </a:r>
            <a:br>
              <a:rPr lang="en-US" sz="1350" dirty="0"/>
            </a:br>
            <a:r>
              <a:rPr lang="en-US" sz="1350" dirty="0"/>
              <a:t>A(f) = f</a:t>
            </a:r>
          </a:p>
          <a:p>
            <a:br>
              <a:rPr lang="en-US" sz="1350" dirty="0"/>
            </a:br>
            <a:endParaRPr lang="en-US" sz="1350" dirty="0"/>
          </a:p>
          <a:p>
            <a:r>
              <a:rPr lang="en-US" sz="1350" dirty="0"/>
              <a:t>A(f) = T = 2f(1-f) </a:t>
            </a:r>
            <a:endParaRPr lang="en-FR" sz="13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CE5BE0-215F-5A47-913B-F74151B0B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0" y="5519759"/>
            <a:ext cx="1924050" cy="409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E5121B-25C7-D746-9898-C7F75F58AFA1}"/>
              </a:ext>
            </a:extLst>
          </p:cNvPr>
          <p:cNvSpPr txBox="1"/>
          <p:nvPr/>
        </p:nvSpPr>
        <p:spPr>
          <a:xfrm>
            <a:off x="4203869" y="550060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Вариация </a:t>
            </a:r>
            <a:r>
              <a:rPr lang="en-US" sz="1400" dirty="0"/>
              <a:t>f </a:t>
            </a:r>
            <a:r>
              <a:rPr lang="en-US" sz="1400" dirty="0" err="1"/>
              <a:t>в</a:t>
            </a:r>
            <a:r>
              <a:rPr lang="ru-RU" sz="1400" dirty="0" err="1"/>
              <a:t>ыражается</a:t>
            </a:r>
            <a:r>
              <a:rPr lang="ru-RU" sz="1400" dirty="0"/>
              <a:t> через средние величины частоты аллелей и генетического расстояние </a:t>
            </a: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253285676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8072-09B3-ED4F-8158-0C693EC1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94" y="3108366"/>
            <a:ext cx="4966446" cy="1398494"/>
          </a:xfrm>
        </p:spPr>
        <p:txBody>
          <a:bodyPr/>
          <a:lstStyle/>
          <a:p>
            <a:r>
              <a:rPr lang="ru-RU" dirty="0"/>
              <a:t>Режимы эволюции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ED0E4-0417-694A-B18D-70A28B2B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 наблюдаемых в стационарном состоянии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0323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4974" y="112808"/>
            <a:ext cx="6426472" cy="857250"/>
          </a:xfrm>
        </p:spPr>
        <p:txBody>
          <a:bodyPr>
            <a:normAutofit fontScale="90000"/>
          </a:bodyPr>
          <a:lstStyle/>
          <a:p>
            <a:r>
              <a:rPr lang="ru-RU" dirty="0"/>
              <a:t>Параметрические режимы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4D0C9-31CA-794C-A8EF-04D9BAC5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69" y="1450395"/>
            <a:ext cx="4982454" cy="76537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06F6D88-1563-CB42-B027-92A2A16F261C}"/>
              </a:ext>
            </a:extLst>
          </p:cNvPr>
          <p:cNvGrpSpPr/>
          <p:nvPr/>
        </p:nvGrpSpPr>
        <p:grpSpPr>
          <a:xfrm>
            <a:off x="-88667" y="2319197"/>
            <a:ext cx="9292296" cy="3812679"/>
            <a:chOff x="457198" y="2837735"/>
            <a:chExt cx="8023637" cy="27075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CF7C0B-3BB6-4D4C-A586-AF23A5FF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8" y="2837735"/>
              <a:ext cx="8023637" cy="270756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5364E9-8CC0-2A4F-85CF-2DF890222C4E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3824396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3BFFEC-EC23-E74A-8DB5-51670B44D76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8" y="2996135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F0C60C-C4DD-EC46-9028-961A97C2CE89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82" y="3022639"/>
              <a:ext cx="0" cy="2496783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147F70-C2EE-AA4A-A1DB-39D63BD99E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155" y="3009387"/>
              <a:ext cx="0" cy="2510035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19C1BE-7493-A744-A051-352B11A0DFD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60" y="5519422"/>
              <a:ext cx="7726018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35EBFF-12AE-904C-999F-F7E7C5814050}"/>
              </a:ext>
            </a:extLst>
          </p:cNvPr>
          <p:cNvSpPr txBox="1"/>
          <p:nvPr/>
        </p:nvSpPr>
        <p:spPr>
          <a:xfrm>
            <a:off x="1779521" y="1214017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Стационарное состояние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76679334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48" y="543977"/>
            <a:ext cx="7020785" cy="857250"/>
          </a:xfrm>
        </p:spPr>
        <p:txBody>
          <a:bodyPr/>
          <a:lstStyle/>
          <a:p>
            <a:r>
              <a:rPr lang="ru-RU" dirty="0"/>
              <a:t>Селективно-нейтральный предел, </a:t>
            </a:r>
            <a:r>
              <a:rPr lang="en-US" dirty="0"/>
              <a:t>s &lt;&lt; </a:t>
            </a:r>
            <a:r>
              <a:rPr lang="en-US" dirty="0">
                <a:latin typeface="Symbol" pitchFamily="2" charset="2"/>
              </a:rPr>
              <a:t>m</a:t>
            </a:r>
            <a:endParaRPr lang="en-FR" dirty="0">
              <a:latin typeface="Symbol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9EA70-B457-2540-9508-DAB712111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66" y="2022613"/>
            <a:ext cx="3943350" cy="695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AEEA1-E433-CE46-82F4-2E5FFC225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54" y="3059271"/>
            <a:ext cx="19526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566EA-54CE-8741-976F-F4346C66F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26" y="4244009"/>
            <a:ext cx="3028950" cy="742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E112C3-FAFC-FF49-A9B4-9B95EE84A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84625"/>
            <a:ext cx="1546725" cy="5731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FCAED9-C1F2-4942-94EB-8B96582FF070}"/>
              </a:ext>
            </a:extLst>
          </p:cNvPr>
          <p:cNvCxnSpPr>
            <a:cxnSpLocks/>
          </p:cNvCxnSpPr>
          <p:nvPr/>
        </p:nvCxnSpPr>
        <p:spPr>
          <a:xfrm flipV="1">
            <a:off x="2517190" y="2613325"/>
            <a:ext cx="1439979" cy="390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F2D61A-05CA-0C47-802D-7CD7B26E4E48}"/>
              </a:ext>
            </a:extLst>
          </p:cNvPr>
          <p:cNvSpPr txBox="1"/>
          <p:nvPr/>
        </p:nvSpPr>
        <p:spPr>
          <a:xfrm>
            <a:off x="5532521" y="3087459"/>
            <a:ext cx="16369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350" dirty="0"/>
              <a:t>Gamma function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9E5BB3-C3A7-D543-8AD7-A021AF35A0B2}"/>
              </a:ext>
            </a:extLst>
          </p:cNvPr>
          <p:cNvCxnSpPr>
            <a:cxnSpLocks/>
          </p:cNvCxnSpPr>
          <p:nvPr/>
        </p:nvCxnSpPr>
        <p:spPr>
          <a:xfrm flipH="1">
            <a:off x="3957169" y="2717938"/>
            <a:ext cx="614831" cy="1794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A7B4F2-FADB-944E-B226-9E666EDCFC73}"/>
              </a:ext>
            </a:extLst>
          </p:cNvPr>
          <p:cNvSpPr txBox="1"/>
          <p:nvPr/>
        </p:nvSpPr>
        <p:spPr>
          <a:xfrm>
            <a:off x="2037523" y="5327030"/>
            <a:ext cx="12314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Homework 1</a:t>
            </a:r>
            <a:endParaRPr lang="en-FR" sz="13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34B77A-2E49-A940-A8B1-51DF2B471185}"/>
              </a:ext>
            </a:extLst>
          </p:cNvPr>
          <p:cNvSpPr txBox="1"/>
          <p:nvPr/>
        </p:nvSpPr>
        <p:spPr>
          <a:xfrm>
            <a:off x="5903844" y="4512648"/>
            <a:ext cx="13147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Beta function</a:t>
            </a:r>
            <a:endParaRPr lang="en-FR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9698B-B7AF-7844-8A68-7B93B9AA05EB}"/>
              </a:ext>
            </a:extLst>
          </p:cNvPr>
          <p:cNvSpPr txBox="1"/>
          <p:nvPr/>
        </p:nvSpPr>
        <p:spPr>
          <a:xfrm>
            <a:off x="5313418" y="5533608"/>
            <a:ext cx="13083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350" dirty="0">
                <a:latin typeface="Symbol" pitchFamily="2" charset="2"/>
              </a:rPr>
              <a:t>G(</a:t>
            </a:r>
            <a:r>
              <a:rPr lang="en-FR" sz="1350" dirty="0">
                <a:latin typeface="+mj-lt"/>
              </a:rPr>
              <a:t>x+1</a:t>
            </a:r>
            <a:r>
              <a:rPr lang="en-FR" sz="1350" dirty="0">
                <a:latin typeface="Symbol" pitchFamily="2" charset="2"/>
              </a:rPr>
              <a:t>) =</a:t>
            </a:r>
            <a:r>
              <a:rPr lang="en-FR" sz="1350" dirty="0"/>
              <a:t> x </a:t>
            </a:r>
            <a:r>
              <a:rPr lang="en-FR" sz="1350" dirty="0">
                <a:latin typeface="Symbol" pitchFamily="2" charset="2"/>
              </a:rPr>
              <a:t>G(</a:t>
            </a:r>
            <a:r>
              <a:rPr lang="en-FR" sz="1350" dirty="0"/>
              <a:t>x</a:t>
            </a:r>
            <a:r>
              <a:rPr lang="en-FR" sz="1350" dirty="0">
                <a:latin typeface="Symbol" pitchFamily="2" charset="2"/>
              </a:rPr>
              <a:t>)</a:t>
            </a:r>
          </a:p>
          <a:p>
            <a:endParaRPr lang="en-FR" sz="1350" dirty="0">
              <a:latin typeface="Symbol" pitchFamily="2" charset="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D358CE-348D-7248-93F3-D3D844C85F99}"/>
              </a:ext>
            </a:extLst>
          </p:cNvPr>
          <p:cNvCxnSpPr>
            <a:cxnSpLocks/>
          </p:cNvCxnSpPr>
          <p:nvPr/>
        </p:nvCxnSpPr>
        <p:spPr>
          <a:xfrm flipH="1" flipV="1">
            <a:off x="5313418" y="4864005"/>
            <a:ext cx="654186" cy="61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D034EC-C302-9242-B44F-BA4C45E521E5}"/>
              </a:ext>
            </a:extLst>
          </p:cNvPr>
          <p:cNvCxnSpPr>
            <a:cxnSpLocks/>
          </p:cNvCxnSpPr>
          <p:nvPr/>
        </p:nvCxnSpPr>
        <p:spPr>
          <a:xfrm flipH="1" flipV="1">
            <a:off x="3257916" y="2721195"/>
            <a:ext cx="1841587" cy="15408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31155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6658" y="353081"/>
            <a:ext cx="6756400" cy="857250"/>
          </a:xfrm>
        </p:spPr>
        <p:txBody>
          <a:bodyPr/>
          <a:lstStyle/>
          <a:p>
            <a:r>
              <a:rPr lang="ru-RU" dirty="0"/>
              <a:t>Среднее по ансамблю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35FE6-4032-2446-9D50-7FE41A3C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77" y="2131229"/>
            <a:ext cx="3491916" cy="8796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A94E43-E4B5-ED43-914A-32E8A0842D82}"/>
              </a:ext>
            </a:extLst>
          </p:cNvPr>
          <p:cNvSpPr txBox="1"/>
          <p:nvPr/>
        </p:nvSpPr>
        <p:spPr>
          <a:xfrm>
            <a:off x="1855098" y="3158635"/>
            <a:ext cx="41051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50" dirty="0"/>
              <a:t> </a:t>
            </a:r>
            <a:r>
              <a:rPr lang="en-US" sz="1350" dirty="0"/>
              <a:t>   </a:t>
            </a:r>
            <a:br>
              <a:rPr lang="en-US" sz="1350" dirty="0"/>
            </a:br>
            <a:r>
              <a:rPr lang="en-US" sz="1350" dirty="0"/>
              <a:t>A(f) = f</a:t>
            </a:r>
          </a:p>
          <a:p>
            <a:br>
              <a:rPr lang="en-US" sz="1350" dirty="0"/>
            </a:br>
            <a:r>
              <a:rPr lang="en-US" sz="1350" dirty="0"/>
              <a:t>A(f) = T = 2f(1-f) </a:t>
            </a:r>
            <a:endParaRPr lang="en-FR" sz="13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92C72E-BAC1-5849-965A-6630C35F8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51" y="2769167"/>
            <a:ext cx="5156330" cy="9092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BEA3EF-EA83-1640-8E5E-B5973EC1863F}"/>
              </a:ext>
            </a:extLst>
          </p:cNvPr>
          <p:cNvSpPr/>
          <p:nvPr/>
        </p:nvSpPr>
        <p:spPr>
          <a:xfrm>
            <a:off x="7288902" y="4245734"/>
            <a:ext cx="965959" cy="123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C0B4E5-2D76-A644-AD53-BCB41C11DF39}"/>
              </a:ext>
            </a:extLst>
          </p:cNvPr>
          <p:cNvCxnSpPr>
            <a:cxnSpLocks/>
          </p:cNvCxnSpPr>
          <p:nvPr/>
        </p:nvCxnSpPr>
        <p:spPr>
          <a:xfrm flipH="1" flipV="1">
            <a:off x="3647662" y="2978423"/>
            <a:ext cx="566840" cy="256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C47E7-5E48-6040-AABC-3E818D327913}"/>
              </a:ext>
            </a:extLst>
          </p:cNvPr>
          <p:cNvCxnSpPr>
            <a:cxnSpLocks/>
          </p:cNvCxnSpPr>
          <p:nvPr/>
        </p:nvCxnSpPr>
        <p:spPr>
          <a:xfrm flipV="1">
            <a:off x="2564296" y="2978422"/>
            <a:ext cx="467139" cy="313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54963D-EFD5-8F46-A5A5-A404F11F29D4}"/>
              </a:ext>
            </a:extLst>
          </p:cNvPr>
          <p:cNvCxnSpPr>
            <a:cxnSpLocks/>
          </p:cNvCxnSpPr>
          <p:nvPr/>
        </p:nvCxnSpPr>
        <p:spPr>
          <a:xfrm flipV="1">
            <a:off x="3058145" y="2978423"/>
            <a:ext cx="42863" cy="587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D9972F-617D-594E-A016-A8A2C0D3C05C}"/>
              </a:ext>
            </a:extLst>
          </p:cNvPr>
          <p:cNvCxnSpPr>
            <a:cxnSpLocks/>
          </p:cNvCxnSpPr>
          <p:nvPr/>
        </p:nvCxnSpPr>
        <p:spPr>
          <a:xfrm>
            <a:off x="3448049" y="3057879"/>
            <a:ext cx="1004682" cy="129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7B86014-5CA2-B846-859C-6851AA5A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00" y="4236252"/>
            <a:ext cx="882478" cy="7870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5C15B4-FF78-6A43-BECC-7A71297C8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42" y="5023328"/>
            <a:ext cx="1372846" cy="6923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45B476-46BF-EA4C-A783-217EF879B810}"/>
              </a:ext>
            </a:extLst>
          </p:cNvPr>
          <p:cNvSpPr txBox="1"/>
          <p:nvPr/>
        </p:nvSpPr>
        <p:spPr>
          <a:xfrm>
            <a:off x="1855098" y="5415638"/>
            <a:ext cx="12795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Home work </a:t>
            </a:r>
            <a:r>
              <a:rPr lang="ru-RU" sz="1350" dirty="0"/>
              <a:t>2</a:t>
            </a:r>
            <a:endParaRPr lang="en-FR" sz="1350" dirty="0"/>
          </a:p>
        </p:txBody>
      </p:sp>
    </p:spTree>
    <p:extLst>
      <p:ext uri="{BB962C8B-B14F-4D97-AF65-F5344CB8AC3E}">
        <p14:creationId xmlns:p14="http://schemas.microsoft.com/office/powerpoint/2010/main" val="268952790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3187" y="196392"/>
            <a:ext cx="4881563" cy="857250"/>
          </a:xfrm>
        </p:spPr>
        <p:txBody>
          <a:bodyPr/>
          <a:lstStyle/>
          <a:p>
            <a:r>
              <a:rPr lang="ru-RU" dirty="0"/>
              <a:t>Вариация</a:t>
            </a:r>
            <a:endParaRPr lang="en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94E43-E4B5-ED43-914A-32E8A0842D82}"/>
              </a:ext>
            </a:extLst>
          </p:cNvPr>
          <p:cNvSpPr txBox="1"/>
          <p:nvPr/>
        </p:nvSpPr>
        <p:spPr>
          <a:xfrm>
            <a:off x="974564" y="2470424"/>
            <a:ext cx="3429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50" dirty="0"/>
              <a:t> </a:t>
            </a:r>
            <a:r>
              <a:rPr lang="en-US" sz="1350" dirty="0"/>
              <a:t>   </a:t>
            </a:r>
            <a:br>
              <a:rPr lang="en-US" sz="1350" dirty="0"/>
            </a:br>
            <a:r>
              <a:rPr lang="en-US" sz="1350" dirty="0"/>
              <a:t>A(f) = f</a:t>
            </a:r>
          </a:p>
          <a:p>
            <a:br>
              <a:rPr lang="en-US" sz="1350" dirty="0"/>
            </a:br>
            <a:r>
              <a:rPr lang="en-US" sz="1350" dirty="0"/>
              <a:t>A(f) = T = 2f(1-f) </a:t>
            </a:r>
            <a:endParaRPr lang="en-FR" sz="13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92C72E-BAC1-5849-965A-6630C35F8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18" y="2261169"/>
            <a:ext cx="3943350" cy="6953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BEA3EF-EA83-1640-8E5E-B5973EC1863F}"/>
              </a:ext>
            </a:extLst>
          </p:cNvPr>
          <p:cNvSpPr/>
          <p:nvPr/>
        </p:nvSpPr>
        <p:spPr>
          <a:xfrm>
            <a:off x="6066920" y="2308757"/>
            <a:ext cx="965959" cy="123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13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C0B4E5-2D76-A644-AD53-BCB41C11DF39}"/>
              </a:ext>
            </a:extLst>
          </p:cNvPr>
          <p:cNvCxnSpPr>
            <a:cxnSpLocks/>
          </p:cNvCxnSpPr>
          <p:nvPr/>
        </p:nvCxnSpPr>
        <p:spPr>
          <a:xfrm flipH="1" flipV="1">
            <a:off x="2767129" y="2470425"/>
            <a:ext cx="566840" cy="256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C47E7-5E48-6040-AABC-3E818D327913}"/>
              </a:ext>
            </a:extLst>
          </p:cNvPr>
          <p:cNvCxnSpPr>
            <a:cxnSpLocks/>
          </p:cNvCxnSpPr>
          <p:nvPr/>
        </p:nvCxnSpPr>
        <p:spPr>
          <a:xfrm flipV="1">
            <a:off x="1683763" y="2470424"/>
            <a:ext cx="467139" cy="313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54963D-EFD5-8F46-A5A5-A404F11F29D4}"/>
              </a:ext>
            </a:extLst>
          </p:cNvPr>
          <p:cNvCxnSpPr>
            <a:cxnSpLocks/>
          </p:cNvCxnSpPr>
          <p:nvPr/>
        </p:nvCxnSpPr>
        <p:spPr>
          <a:xfrm flipV="1">
            <a:off x="2177612" y="2470425"/>
            <a:ext cx="42863" cy="587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D9972F-617D-594E-A016-A8A2C0D3C05C}"/>
              </a:ext>
            </a:extLst>
          </p:cNvPr>
          <p:cNvCxnSpPr>
            <a:cxnSpLocks/>
          </p:cNvCxnSpPr>
          <p:nvPr/>
        </p:nvCxnSpPr>
        <p:spPr>
          <a:xfrm>
            <a:off x="2567516" y="2549881"/>
            <a:ext cx="1004682" cy="12979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45B476-46BF-EA4C-A783-217EF879B810}"/>
              </a:ext>
            </a:extLst>
          </p:cNvPr>
          <p:cNvSpPr txBox="1"/>
          <p:nvPr/>
        </p:nvSpPr>
        <p:spPr>
          <a:xfrm>
            <a:off x="1367747" y="5259048"/>
            <a:ext cx="30171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Homework </a:t>
            </a:r>
            <a:r>
              <a:rPr lang="ru-RU" sz="1350" dirty="0"/>
              <a:t>3: </a:t>
            </a:r>
            <a:r>
              <a:rPr lang="en-US" sz="1350" dirty="0"/>
              <a:t>Derivation and plots</a:t>
            </a:r>
            <a:endParaRPr lang="en-FR" sz="13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8F6563-C537-A444-ACD7-E0B4B9BBA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8" y="1861010"/>
            <a:ext cx="3206976" cy="567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48A45-66B9-544C-9E49-E81F538C7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64" y="4514298"/>
            <a:ext cx="2495550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B72B65-2A89-0C4A-845C-259DFB253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64" y="3970025"/>
            <a:ext cx="14478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953DEA-689F-034B-87FF-198E4DF5D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78" y="3302958"/>
            <a:ext cx="2790459" cy="26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368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44D0C9-31CA-794C-A8EF-04D9BAC5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668" y="1305255"/>
            <a:ext cx="3855021" cy="592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0D6A4-18AA-4A45-AD1C-20596B91E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93" y="3123682"/>
            <a:ext cx="4464940" cy="838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01BF9-EDF6-8C48-8569-7B35E38A5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93" y="4955072"/>
            <a:ext cx="3200400" cy="533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4642C7-387E-BC47-9D8A-EB533819F49A}"/>
              </a:ext>
            </a:extLst>
          </p:cNvPr>
          <p:cNvCxnSpPr>
            <a:cxnSpLocks/>
          </p:cNvCxnSpPr>
          <p:nvPr/>
        </p:nvCxnSpPr>
        <p:spPr>
          <a:xfrm>
            <a:off x="1938187" y="2333042"/>
            <a:ext cx="0" cy="810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1FD257-9DCF-654E-A367-01CEFBAB1573}"/>
              </a:ext>
            </a:extLst>
          </p:cNvPr>
          <p:cNvCxnSpPr>
            <a:cxnSpLocks/>
          </p:cNvCxnSpPr>
          <p:nvPr/>
        </p:nvCxnSpPr>
        <p:spPr>
          <a:xfrm>
            <a:off x="3952338" y="4039377"/>
            <a:ext cx="0" cy="838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31CEA8FD-7D93-C243-94BF-0A4CB28E34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797" y="101710"/>
            <a:ext cx="7874083" cy="857250"/>
          </a:xfrm>
        </p:spPr>
        <p:txBody>
          <a:bodyPr>
            <a:normAutofit/>
          </a:bodyPr>
          <a:lstStyle/>
          <a:p>
            <a:r>
              <a:rPr lang="ru-RU" dirty="0"/>
              <a:t>Режим отбора</a:t>
            </a:r>
            <a:r>
              <a:rPr lang="en-US" dirty="0"/>
              <a:t>: </a:t>
            </a:r>
            <a:r>
              <a:rPr lang="en-US" sz="2700" dirty="0"/>
              <a:t>s </a:t>
            </a:r>
            <a:r>
              <a:rPr lang="ru-RU" sz="2700" dirty="0"/>
              <a:t>&gt;&gt;</a:t>
            </a:r>
            <a:r>
              <a:rPr lang="en-US" sz="2700" dirty="0"/>
              <a:t> </a:t>
            </a:r>
            <a:r>
              <a:rPr lang="en-US" sz="2700" dirty="0">
                <a:latin typeface="Symbol" pitchFamily="2" charset="2"/>
              </a:rPr>
              <a:t>m  &amp;  N &gt;&gt; 1/ m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5D96D-5F6C-7242-88F4-461A9E2600B5}"/>
              </a:ext>
            </a:extLst>
          </p:cNvPr>
          <p:cNvSpPr txBox="1"/>
          <p:nvPr/>
        </p:nvSpPr>
        <p:spPr>
          <a:xfrm>
            <a:off x="2082660" y="2738372"/>
            <a:ext cx="5296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</a:rPr>
              <a:t>разложить </a:t>
            </a:r>
            <a:r>
              <a:rPr lang="en-US" sz="1400" dirty="0">
                <a:solidFill>
                  <a:srgbClr val="C00000"/>
                </a:solidFill>
              </a:rPr>
              <a:t>F(x)</a:t>
            </a:r>
            <a:r>
              <a:rPr lang="ru-RU" sz="1400" dirty="0">
                <a:solidFill>
                  <a:srgbClr val="C00000"/>
                </a:solidFill>
              </a:rPr>
              <a:t> в ряд Тейлора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ru-RU" sz="1400" dirty="0">
                <a:solidFill>
                  <a:srgbClr val="C00000"/>
                </a:solidFill>
              </a:rPr>
              <a:t>вблизи максимума </a:t>
            </a:r>
            <a:r>
              <a:rPr lang="en-US" sz="1400" i="1" dirty="0">
                <a:solidFill>
                  <a:srgbClr val="C00000"/>
                </a:solidFill>
              </a:rPr>
              <a:t>f</a:t>
            </a:r>
            <a:r>
              <a:rPr lang="en-US" sz="1400" dirty="0">
                <a:solidFill>
                  <a:srgbClr val="C00000"/>
                </a:solidFill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Symbol" pitchFamily="2" charset="2"/>
              </a:rPr>
              <a:t>m</a:t>
            </a:r>
            <a:r>
              <a:rPr lang="en-US" sz="1400" dirty="0">
                <a:solidFill>
                  <a:srgbClr val="C00000"/>
                </a:solidFill>
              </a:rPr>
              <a:t>/</a:t>
            </a:r>
            <a:r>
              <a:rPr lang="en-US" sz="1400" i="1" dirty="0">
                <a:solidFill>
                  <a:srgbClr val="C00000"/>
                </a:solidFill>
              </a:rPr>
              <a:t>s</a:t>
            </a:r>
            <a:r>
              <a:rPr lang="ru-RU" sz="1400" dirty="0">
                <a:solidFill>
                  <a:srgbClr val="C00000"/>
                </a:solidFill>
              </a:rPr>
              <a:t>  </a:t>
            </a:r>
            <a:endParaRPr lang="en-RU" sz="14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FE6A2-4327-D64E-8BCD-E33B2E486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957552"/>
            <a:ext cx="6731000" cy="71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8872C0-67E5-C646-96D9-A2DC4908B3EC}"/>
              </a:ext>
            </a:extLst>
          </p:cNvPr>
          <p:cNvSpPr txBox="1"/>
          <p:nvPr/>
        </p:nvSpPr>
        <p:spPr>
          <a:xfrm>
            <a:off x="4538122" y="4188862"/>
            <a:ext cx="24463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rgbClr val="0070C0"/>
                </a:solidFill>
              </a:rPr>
              <a:t>Домашнее задание </a:t>
            </a:r>
            <a:r>
              <a:rPr lang="en-US" sz="1350" dirty="0">
                <a:solidFill>
                  <a:srgbClr val="0070C0"/>
                </a:solidFill>
              </a:rPr>
              <a:t>#4</a:t>
            </a:r>
            <a:endParaRPr lang="en-FR" sz="13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6392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5511" y="767526"/>
            <a:ext cx="5549900" cy="857250"/>
          </a:xfrm>
        </p:spPr>
        <p:txBody>
          <a:bodyPr>
            <a:normAutofit fontScale="90000"/>
          </a:bodyPr>
          <a:lstStyle/>
          <a:p>
            <a:r>
              <a:rPr lang="ru-RU" dirty="0"/>
              <a:t>Режим отбора-дрейфа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1/s &lt;&lt; N &lt;&lt;  </a:t>
            </a:r>
            <a:r>
              <a:rPr lang="en-US" sz="2700" dirty="0">
                <a:latin typeface="Symbol" pitchFamily="2" charset="2"/>
              </a:rPr>
              <a:t>1/ m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4D0C9-31CA-794C-A8EF-04D9BAC5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60" y="1891364"/>
            <a:ext cx="3679432" cy="56521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4642C7-387E-BC47-9D8A-EB533819F49A}"/>
              </a:ext>
            </a:extLst>
          </p:cNvPr>
          <p:cNvCxnSpPr>
            <a:cxnSpLocks/>
          </p:cNvCxnSpPr>
          <p:nvPr/>
        </p:nvCxnSpPr>
        <p:spPr>
          <a:xfrm>
            <a:off x="3405250" y="3636750"/>
            <a:ext cx="1066396" cy="900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6B406A-370C-3C47-BC4B-4646AD06C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1" y="3087554"/>
            <a:ext cx="2495550" cy="62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113CCA-FAB9-FB4E-A6DF-35C954132DC2}"/>
              </a:ext>
            </a:extLst>
          </p:cNvPr>
          <p:cNvSpPr txBox="1"/>
          <p:nvPr/>
        </p:nvSpPr>
        <p:spPr>
          <a:xfrm>
            <a:off x="1395619" y="3636749"/>
            <a:ext cx="16355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50" dirty="0"/>
              <a:t> </a:t>
            </a:r>
            <a:r>
              <a:rPr lang="en-US" sz="1350" dirty="0"/>
              <a:t>   </a:t>
            </a:r>
            <a:br>
              <a:rPr lang="en-US" sz="1350" dirty="0"/>
            </a:br>
            <a:r>
              <a:rPr lang="en-US" sz="1350" dirty="0"/>
              <a:t>A(f) = f</a:t>
            </a:r>
          </a:p>
          <a:p>
            <a:br>
              <a:rPr lang="en-US" sz="1350" dirty="0"/>
            </a:br>
            <a:r>
              <a:rPr lang="en-US" sz="1350" dirty="0"/>
              <a:t>A(f) = T = 2f(1-f) </a:t>
            </a:r>
            <a:endParaRPr lang="en-FR" sz="13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79F3DF-11B3-4243-B756-E20B90BCFB2C}"/>
              </a:ext>
            </a:extLst>
          </p:cNvPr>
          <p:cNvCxnSpPr>
            <a:cxnSpLocks/>
          </p:cNvCxnSpPr>
          <p:nvPr/>
        </p:nvCxnSpPr>
        <p:spPr>
          <a:xfrm flipV="1">
            <a:off x="2104817" y="3636748"/>
            <a:ext cx="467139" cy="313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F6DD7-CE46-F844-B09B-BE0ADA007A23}"/>
              </a:ext>
            </a:extLst>
          </p:cNvPr>
          <p:cNvCxnSpPr>
            <a:cxnSpLocks/>
          </p:cNvCxnSpPr>
          <p:nvPr/>
        </p:nvCxnSpPr>
        <p:spPr>
          <a:xfrm flipV="1">
            <a:off x="2598666" y="3636750"/>
            <a:ext cx="42863" cy="587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29DE1-C136-2E4C-AD1A-447675365082}"/>
              </a:ext>
            </a:extLst>
          </p:cNvPr>
          <p:cNvCxnSpPr>
            <a:cxnSpLocks/>
          </p:cNvCxnSpPr>
          <p:nvPr/>
        </p:nvCxnSpPr>
        <p:spPr>
          <a:xfrm flipH="1">
            <a:off x="3153354" y="2682225"/>
            <a:ext cx="610464" cy="565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F5C5884-F283-2B43-A86B-1DA3F9497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232" y="4552731"/>
            <a:ext cx="3781425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DDD613-DB8B-1443-8992-E718D3B4A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10" y="1689916"/>
            <a:ext cx="2085093" cy="188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5327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61C5-10EA-8549-A75F-E94038FF0A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636" y="160337"/>
            <a:ext cx="6508750" cy="1143000"/>
          </a:xfrm>
        </p:spPr>
        <p:txBody>
          <a:bodyPr/>
          <a:lstStyle/>
          <a:p>
            <a:r>
              <a:rPr lang="ru-RU" dirty="0"/>
              <a:t>Терминология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7D23-D8BF-314C-A998-A3B20AFD19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5636" y="2162298"/>
            <a:ext cx="6508750" cy="391636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Мутация — ошибка копирования ДНК</a:t>
            </a:r>
          </a:p>
          <a:p>
            <a:r>
              <a:rPr lang="ru-RU" dirty="0"/>
              <a:t>Локус — место в геноме</a:t>
            </a:r>
          </a:p>
          <a:p>
            <a:r>
              <a:rPr lang="ru-RU" dirty="0"/>
              <a:t>Аллель —  вариант локуса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/>
              <a:t>Доля аллелей</a:t>
            </a:r>
            <a:r>
              <a:rPr lang="en-US" dirty="0"/>
              <a:t> f(t)</a:t>
            </a:r>
          </a:p>
          <a:p>
            <a:r>
              <a:rPr lang="ru-RU" dirty="0"/>
              <a:t>Приспособленность (фитнесс) — среднее число потомков</a:t>
            </a:r>
          </a:p>
          <a:p>
            <a:r>
              <a:rPr lang="ru-RU" dirty="0"/>
              <a:t>Коэффициент отбора</a:t>
            </a:r>
            <a:r>
              <a:rPr lang="en-US" dirty="0"/>
              <a:t>, s</a:t>
            </a:r>
            <a:r>
              <a:rPr lang="ru-RU" dirty="0"/>
              <a:t> — изменение фитнесс из-за мутации</a:t>
            </a:r>
          </a:p>
          <a:p>
            <a:r>
              <a:rPr lang="ru-RU" dirty="0"/>
              <a:t>Случайный генетический дрейф — флуктуация число потомков вокруг среднего 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99480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6A7-6152-9D46-8D20-81B1A105CD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73200" y="279929"/>
            <a:ext cx="4881563" cy="857250"/>
          </a:xfrm>
        </p:spPr>
        <p:txBody>
          <a:bodyPr/>
          <a:lstStyle/>
          <a:p>
            <a:r>
              <a:rPr lang="ru-RU" sz="2800" dirty="0"/>
              <a:t>Схема всех режимов</a:t>
            </a:r>
            <a:br>
              <a:rPr lang="en-US" sz="2800" dirty="0"/>
            </a:br>
            <a:r>
              <a:rPr lang="en-US" sz="2000" dirty="0"/>
              <a:t>s </a:t>
            </a:r>
            <a:r>
              <a:rPr lang="ru-RU" sz="2000" dirty="0"/>
              <a:t>&gt;&gt;</a:t>
            </a:r>
            <a:r>
              <a:rPr lang="en-US" sz="2000" dirty="0"/>
              <a:t> </a:t>
            </a:r>
            <a:r>
              <a:rPr lang="en-US" sz="2000" dirty="0">
                <a:latin typeface="Symbol" pitchFamily="2" charset="2"/>
              </a:rPr>
              <a:t>m </a:t>
            </a:r>
            <a:endParaRPr lang="en-FR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1C73D-1B9F-2248-A80E-F516951CB2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" y="1540933"/>
            <a:ext cx="5317067" cy="5317067"/>
          </a:xfrm>
        </p:spPr>
      </p:pic>
    </p:spTree>
    <p:extLst>
      <p:ext uri="{BB962C8B-B14F-4D97-AF65-F5344CB8AC3E}">
        <p14:creationId xmlns:p14="http://schemas.microsoft.com/office/powerpoint/2010/main" val="1170700826"/>
      </p:ext>
    </p:ext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13589" y="0"/>
            <a:ext cx="6508750" cy="1143000"/>
          </a:xfrm>
        </p:spPr>
        <p:txBody>
          <a:bodyPr/>
          <a:lstStyle/>
          <a:p>
            <a:r>
              <a:rPr lang="ru-RU" dirty="0"/>
              <a:t>Спасибо!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06A940-6745-504C-A945-D224FA880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8" y="2444278"/>
            <a:ext cx="5763491" cy="40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16">
        <p:fade/>
      </p:transition>
    </mc:Choice>
    <mc:Fallback xmlns="">
      <p:transition spd="med" advTm="259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0052" y="56500"/>
            <a:ext cx="8529272" cy="1143000"/>
          </a:xfrm>
        </p:spPr>
        <p:txBody>
          <a:bodyPr>
            <a:noAutofit/>
          </a:bodyPr>
          <a:lstStyle/>
          <a:p>
            <a:r>
              <a:rPr lang="ru-RU" dirty="0"/>
              <a:t>Э</a:t>
            </a:r>
            <a:r>
              <a:rPr lang="ru-RU" sz="3600" dirty="0"/>
              <a:t>волюция одного локуса в конечной популяции</a:t>
            </a:r>
            <a:endParaRPr lang="en-FR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ABEED-DC43-E94F-BC11-485FECFD98C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20" y="1602318"/>
            <a:ext cx="5178736" cy="51787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B9B47-8266-764C-A3CB-8C9060CB7771}"/>
              </a:ext>
            </a:extLst>
          </p:cNvPr>
          <p:cNvSpPr txBox="1"/>
          <p:nvPr/>
        </p:nvSpPr>
        <p:spPr>
          <a:xfrm>
            <a:off x="257994" y="2684973"/>
            <a:ext cx="4799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b="1" dirty="0">
                <a:solidFill>
                  <a:srgbClr val="0070C0"/>
                </a:solidFill>
              </a:rPr>
              <a:t>3 фактора эволюции</a:t>
            </a:r>
          </a:p>
          <a:p>
            <a:endParaRPr lang="ru-RU" b="1" dirty="0">
              <a:solidFill>
                <a:srgbClr val="0070C0"/>
              </a:solidFill>
            </a:endParaRPr>
          </a:p>
          <a:p>
            <a:r>
              <a:rPr lang="ru-RU" dirty="0"/>
              <a:t>1. Случайная мутация</a:t>
            </a:r>
          </a:p>
          <a:p>
            <a:r>
              <a:rPr lang="ru-RU" dirty="0"/>
              <a:t>2. Естественный отбор</a:t>
            </a:r>
            <a:r>
              <a:rPr lang="en-US" dirty="0"/>
              <a:t> </a:t>
            </a:r>
            <a:r>
              <a:rPr lang="ru-RU" dirty="0"/>
              <a:t>(детерминизм)</a:t>
            </a:r>
          </a:p>
          <a:p>
            <a:r>
              <a:rPr lang="ru-RU" dirty="0"/>
              <a:t>3. Случайный генетический дрейф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7C694-F957-7943-AD2F-165810F7A90E}"/>
              </a:ext>
            </a:extLst>
          </p:cNvPr>
          <p:cNvSpPr txBox="1"/>
          <p:nvPr/>
        </p:nvSpPr>
        <p:spPr>
          <a:xfrm>
            <a:off x="257994" y="1533822"/>
            <a:ext cx="6308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Частота аллели как функция времени </a:t>
            </a:r>
          </a:p>
          <a:p>
            <a:r>
              <a:rPr lang="en-US" dirty="0"/>
              <a:t>—</a:t>
            </a:r>
            <a:r>
              <a:rPr lang="ru-RU" dirty="0"/>
              <a:t> случайный процесс</a:t>
            </a:r>
          </a:p>
          <a:p>
            <a:endParaRPr lang="ru-RU" b="1" dirty="0"/>
          </a:p>
          <a:p>
            <a:r>
              <a:rPr lang="ru-RU" dirty="0"/>
              <a:t> </a:t>
            </a:r>
            <a:r>
              <a:rPr lang="en-US" i="1" dirty="0"/>
              <a:t>f </a:t>
            </a:r>
            <a:r>
              <a:rPr lang="ru-RU" i="1" dirty="0"/>
              <a:t>(</a:t>
            </a:r>
            <a:r>
              <a:rPr lang="en-US" i="1" dirty="0"/>
              <a:t>t</a:t>
            </a:r>
            <a:r>
              <a:rPr lang="ru-RU" i="1" dirty="0"/>
              <a:t>)</a:t>
            </a:r>
            <a:r>
              <a:rPr lang="en-US" i="1" dirty="0"/>
              <a:t> = n</a:t>
            </a:r>
            <a:r>
              <a:rPr lang="ru-RU" i="1" dirty="0"/>
              <a:t>(</a:t>
            </a:r>
            <a:r>
              <a:rPr lang="en-US" i="1" dirty="0"/>
              <a:t>t</a:t>
            </a:r>
            <a:r>
              <a:rPr lang="ru-RU" i="1" dirty="0"/>
              <a:t>)</a:t>
            </a:r>
            <a:r>
              <a:rPr lang="en-US" i="1" dirty="0"/>
              <a:t>/N</a:t>
            </a:r>
            <a:r>
              <a:rPr lang="en-FR" i="1" dirty="0"/>
              <a:t> </a:t>
            </a:r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C84EC-DB6E-08C4-5832-9C1599A1D654}"/>
              </a:ext>
            </a:extLst>
          </p:cNvPr>
          <p:cNvSpPr/>
          <p:nvPr/>
        </p:nvSpPr>
        <p:spPr>
          <a:xfrm>
            <a:off x="6231325" y="1798665"/>
            <a:ext cx="539709" cy="430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C755F-A620-17E4-AE34-D819DF6537D8}"/>
              </a:ext>
            </a:extLst>
          </p:cNvPr>
          <p:cNvSpPr/>
          <p:nvPr/>
        </p:nvSpPr>
        <p:spPr>
          <a:xfrm>
            <a:off x="6187081" y="4795330"/>
            <a:ext cx="2234248" cy="430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старые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69D7A-CF48-5C6F-3D94-9DCA92290298}"/>
              </a:ext>
            </a:extLst>
          </p:cNvPr>
          <p:cNvSpPr/>
          <p:nvPr/>
        </p:nvSpPr>
        <p:spPr>
          <a:xfrm>
            <a:off x="6847171" y="6262551"/>
            <a:ext cx="1426673" cy="315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новые</a:t>
            </a:r>
            <a:endParaRPr lang="en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0105-D9DF-664A-A925-E25A713485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2876" y="210739"/>
            <a:ext cx="6508750" cy="1143000"/>
          </a:xfrm>
        </p:spPr>
        <p:txBody>
          <a:bodyPr/>
          <a:lstStyle/>
          <a:p>
            <a:r>
              <a:rPr lang="ru-RU" dirty="0"/>
              <a:t>Случайный дрейф, отбор, и мутация</a:t>
            </a:r>
            <a:endParaRPr lang="en-FR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B345B4-A4EC-7E48-995B-8BB091B8375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66465" y="590152"/>
            <a:ext cx="3679825" cy="5207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80DA45-7B7C-234F-B489-738A50678A8E}"/>
              </a:ext>
            </a:extLst>
          </p:cNvPr>
          <p:cNvSpPr txBox="1"/>
          <p:nvPr/>
        </p:nvSpPr>
        <p:spPr>
          <a:xfrm>
            <a:off x="602876" y="546100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r(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f,t</a:t>
            </a:r>
            <a:r>
              <a:rPr lang="en-US" dirty="0">
                <a:latin typeface="Symbol" pitchFamily="2" charset="2"/>
              </a:rPr>
              <a:t>) - </a:t>
            </a:r>
            <a:r>
              <a:rPr lang="ru-RU" dirty="0">
                <a:latin typeface="+mj-lt"/>
              </a:rPr>
              <a:t>плотность вероятности иметь долю мутантов </a:t>
            </a:r>
            <a:r>
              <a:rPr lang="en-US" dirty="0">
                <a:latin typeface="+mj-lt"/>
                <a:cs typeface="Arial" panose="020B0604020202020204" pitchFamily="34" charset="0"/>
              </a:rPr>
              <a:t>f = n/N </a:t>
            </a:r>
            <a:r>
              <a:rPr lang="ru-RU" dirty="0">
                <a:latin typeface="+mj-lt"/>
                <a:cs typeface="Arial" panose="020B0604020202020204" pitchFamily="34" charset="0"/>
              </a:rPr>
              <a:t>в момент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FR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FC18-FF77-CD40-A900-CB58EF056E22}"/>
              </a:ext>
            </a:extLst>
          </p:cNvPr>
          <p:cNvSpPr txBox="1"/>
          <p:nvPr/>
        </p:nvSpPr>
        <p:spPr>
          <a:xfrm>
            <a:off x="6506740" y="337579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b</a:t>
            </a:r>
            <a:r>
              <a:rPr lang="en-US" baseline="-25000" dirty="0"/>
              <a:t>2</a:t>
            </a:r>
            <a:r>
              <a:rPr lang="en-US" dirty="0"/>
              <a:t> = (1-s)b</a:t>
            </a:r>
            <a:r>
              <a:rPr lang="en-US" baseline="-25000" dirty="0"/>
              <a:t>1</a:t>
            </a:r>
            <a:endParaRPr lang="en-FR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42AC8-9033-9443-A030-B43D26DC2219}"/>
              </a:ext>
            </a:extLst>
          </p:cNvPr>
          <p:cNvSpPr txBox="1"/>
          <p:nvPr/>
        </p:nvSpPr>
        <p:spPr>
          <a:xfrm>
            <a:off x="6506740" y="2374206"/>
            <a:ext cx="263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Ест. </a:t>
            </a:r>
            <a:r>
              <a:rPr lang="ru-RU"/>
              <a:t>отбор</a:t>
            </a:r>
            <a:r>
              <a:rPr lang="en-US" dirty="0"/>
              <a:t>:</a:t>
            </a:r>
          </a:p>
          <a:p>
            <a:r>
              <a:rPr lang="ru-RU" dirty="0"/>
              <a:t>среднее количество </a:t>
            </a:r>
          </a:p>
          <a:p>
            <a:r>
              <a:rPr lang="ru-RU" dirty="0"/>
              <a:t>потомков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643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5013" y="231136"/>
            <a:ext cx="6508750" cy="1143000"/>
          </a:xfrm>
        </p:spPr>
        <p:txBody>
          <a:bodyPr/>
          <a:lstStyle/>
          <a:p>
            <a:r>
              <a:rPr lang="ru-RU" dirty="0"/>
              <a:t>Методы моделирования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ED136-27BD-814A-B9C4-486648801BDD}"/>
              </a:ext>
            </a:extLst>
          </p:cNvPr>
          <p:cNvSpPr txBox="1"/>
          <p:nvPr/>
        </p:nvSpPr>
        <p:spPr>
          <a:xfrm>
            <a:off x="475013" y="2082193"/>
            <a:ext cx="7428637" cy="2394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Обычные дифференциальные уравнения (ОДУ)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Дифференциальные уравнения в частных производных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Теория вероятности и Марковские процессы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Компьютерное моделирование Монте Карло (</a:t>
            </a:r>
            <a:r>
              <a:rPr lang="en-US" dirty="0"/>
              <a:t>Wright-Fisher,</a:t>
            </a:r>
          </a:p>
          <a:p>
            <a:pPr>
              <a:lnSpc>
                <a:spcPct val="150000"/>
              </a:lnSpc>
            </a:pPr>
            <a:r>
              <a:rPr lang="en-US" dirty="0"/>
              <a:t>	Gillespie, Moran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8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7715" y="-187469"/>
            <a:ext cx="6508750" cy="1143000"/>
          </a:xfrm>
        </p:spPr>
        <p:txBody>
          <a:bodyPr/>
          <a:lstStyle/>
          <a:p>
            <a:r>
              <a:rPr lang="ru-RU" dirty="0"/>
              <a:t>Параметры модели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48AC4-BA70-2345-8009-6BDBC32DA40F}"/>
              </a:ext>
            </a:extLst>
          </p:cNvPr>
          <p:cNvSpPr txBox="1"/>
          <p:nvPr/>
        </p:nvSpPr>
        <p:spPr>
          <a:xfrm>
            <a:off x="857400" y="1951672"/>
            <a:ext cx="7069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  </a:t>
            </a:r>
            <a:r>
              <a:rPr lang="ru-RU" dirty="0"/>
              <a:t>— коэффициент отбора, т.е. изменение 	приспособленности из-за мутации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</a:t>
            </a:r>
            <a:r>
              <a:rPr lang="ru-RU" dirty="0"/>
              <a:t>  — число (размер) популяции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Symbol" pitchFamily="2" charset="2"/>
              <a:buChar char="m"/>
            </a:pPr>
            <a:r>
              <a:rPr lang="ru-RU" dirty="0"/>
              <a:t>— вероятность мутации</a:t>
            </a:r>
          </a:p>
          <a:p>
            <a:pPr marL="285750" indent="-285750">
              <a:buFont typeface="Symbol" pitchFamily="2" charset="2"/>
              <a:buChar char="m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793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F6C8-40E3-9544-90B1-B47E6843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/>
              <a:t>Уравнение Колмогорова</a:t>
            </a:r>
            <a:endParaRPr lang="en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D81D3-990B-A747-856E-275BA5F26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22654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60E8-3FE6-8C49-8407-2ECDAE89B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3990" y="-133858"/>
            <a:ext cx="6508750" cy="1143000"/>
          </a:xfrm>
        </p:spPr>
        <p:txBody>
          <a:bodyPr/>
          <a:lstStyle/>
          <a:p>
            <a:r>
              <a:rPr lang="ru-RU" dirty="0"/>
              <a:t>Уравнение Колмогорова</a:t>
            </a:r>
            <a:endParaRPr lang="en-F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28EA29-835A-0246-85C1-D7E33581C69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1" y="1916478"/>
            <a:ext cx="5867616" cy="465057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C67300-CE2D-EA41-A789-247419B8BA32}"/>
              </a:ext>
            </a:extLst>
          </p:cNvPr>
          <p:cNvSpPr txBox="1"/>
          <p:nvPr/>
        </p:nvSpPr>
        <p:spPr>
          <a:xfrm>
            <a:off x="1703990" y="1214127"/>
            <a:ext cx="618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f </a:t>
            </a:r>
            <a:r>
              <a:rPr lang="ru-RU" i="1" dirty="0">
                <a:latin typeface="Cambria" panose="02040503050406030204" pitchFamily="18" charset="0"/>
              </a:rPr>
              <a:t>—</a:t>
            </a:r>
            <a:r>
              <a:rPr lang="en-FR" i="1">
                <a:latin typeface="Cambria" panose="02040503050406030204" pitchFamily="18" charset="0"/>
              </a:rPr>
              <a:t> </a:t>
            </a:r>
            <a:r>
              <a:rPr lang="en-US" i="1" dirty="0" err="1">
                <a:latin typeface="Cambria" panose="02040503050406030204" pitchFamily="18" charset="0"/>
              </a:rPr>
              <a:t>д</a:t>
            </a:r>
            <a:r>
              <a:rPr lang="ru-RU" i="1" dirty="0" err="1">
                <a:latin typeface="Cambria" panose="02040503050406030204" pitchFamily="18" charset="0"/>
              </a:rPr>
              <a:t>оля</a:t>
            </a:r>
            <a:r>
              <a:rPr lang="ru-RU" i="1" dirty="0">
                <a:latin typeface="Cambria" panose="02040503050406030204" pitchFamily="18" charset="0"/>
              </a:rPr>
              <a:t> мутантов, </a:t>
            </a:r>
            <a:r>
              <a:rPr lang="en-US" i="1" dirty="0">
                <a:latin typeface="Symbol" pitchFamily="2" charset="2"/>
              </a:rPr>
              <a:t>r</a:t>
            </a:r>
            <a:r>
              <a:rPr lang="ru-RU" i="1" dirty="0">
                <a:latin typeface="Symbol" pitchFamily="2" charset="2"/>
              </a:rPr>
              <a:t> </a:t>
            </a:r>
            <a:r>
              <a:rPr lang="ru-RU" i="1" dirty="0">
                <a:latin typeface="Cambria" panose="02040503050406030204" pitchFamily="18" charset="0"/>
              </a:rPr>
              <a:t>(</a:t>
            </a:r>
            <a:r>
              <a:rPr lang="en-US" i="1" dirty="0">
                <a:latin typeface="Cambria" panose="02040503050406030204" pitchFamily="18" charset="0"/>
              </a:rPr>
              <a:t>f </a:t>
            </a:r>
            <a:r>
              <a:rPr lang="ru-RU" i="1" dirty="0">
                <a:latin typeface="Cambria" panose="02040503050406030204" pitchFamily="18" charset="0"/>
              </a:rPr>
              <a:t>, </a:t>
            </a:r>
            <a:r>
              <a:rPr lang="en-US" i="1" dirty="0">
                <a:latin typeface="Cambria" panose="02040503050406030204" pitchFamily="18" charset="0"/>
              </a:rPr>
              <a:t>t</a:t>
            </a:r>
            <a:r>
              <a:rPr lang="ru-RU" i="1" dirty="0">
                <a:latin typeface="Cambria" panose="02040503050406030204" pitchFamily="18" charset="0"/>
              </a:rPr>
              <a:t>)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ru-RU" i="1" dirty="0">
                <a:latin typeface="Cambria" panose="02040503050406030204" pitchFamily="18" charset="0"/>
              </a:rPr>
              <a:t>— плотность вероятности</a:t>
            </a:r>
            <a:r>
              <a:rPr lang="en-US" i="1" dirty="0">
                <a:latin typeface="Cambria" panose="02040503050406030204" pitchFamily="18" charset="0"/>
              </a:rPr>
              <a:t> f 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70C23-6D7A-004D-B810-9F7CCC452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4" y="2240591"/>
            <a:ext cx="7029444" cy="1142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5FFA90-A7DA-C24B-A892-3F1C28EBFF35}"/>
              </a:ext>
            </a:extLst>
          </p:cNvPr>
          <p:cNvSpPr/>
          <p:nvPr/>
        </p:nvSpPr>
        <p:spPr>
          <a:xfrm>
            <a:off x="1080655" y="1846222"/>
            <a:ext cx="623335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0CC6E-599E-214E-BE0B-01A316E9E9CF}"/>
              </a:ext>
            </a:extLst>
          </p:cNvPr>
          <p:cNvSpPr/>
          <p:nvPr/>
        </p:nvSpPr>
        <p:spPr>
          <a:xfrm>
            <a:off x="6690935" y="2578290"/>
            <a:ext cx="207924" cy="461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rr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B3873-9285-CF45-9282-331C2508A83A}"/>
              </a:ext>
            </a:extLst>
          </p:cNvPr>
          <p:cNvSpPr txBox="1"/>
          <p:nvPr/>
        </p:nvSpPr>
        <p:spPr>
          <a:xfrm>
            <a:off x="4624416" y="3434824"/>
            <a:ext cx="4716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FR" sz="1400" b="1" dirty="0"/>
              <a:t>s&gt;0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B437F-17DD-A54F-B169-161C92B5FFCE}"/>
              </a:ext>
            </a:extLst>
          </p:cNvPr>
          <p:cNvSpPr/>
          <p:nvPr/>
        </p:nvSpPr>
        <p:spPr>
          <a:xfrm>
            <a:off x="6333905" y="2807266"/>
            <a:ext cx="116484" cy="343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96E0F-0A52-364E-B759-2898FE9D5B34}"/>
              </a:ext>
            </a:extLst>
          </p:cNvPr>
          <p:cNvSpPr txBox="1"/>
          <p:nvPr/>
        </p:nvSpPr>
        <p:spPr>
          <a:xfrm>
            <a:off x="6953165" y="2605444"/>
            <a:ext cx="41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i="1" dirty="0">
                <a:latin typeface="Symbol" pitchFamily="2" charset="2"/>
              </a:rPr>
              <a:t>r</a:t>
            </a:r>
            <a:endParaRPr lang="en-FR" i="1" dirty="0">
              <a:latin typeface="Symbol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F3423-F053-274B-AA18-4F8045F65590}"/>
              </a:ext>
            </a:extLst>
          </p:cNvPr>
          <p:cNvSpPr/>
          <p:nvPr/>
        </p:nvSpPr>
        <p:spPr>
          <a:xfrm>
            <a:off x="2024556" y="3429000"/>
            <a:ext cx="783958" cy="313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363FDC-EE5B-1D4B-9D80-70E7511A26DC}"/>
              </a:ext>
            </a:extLst>
          </p:cNvPr>
          <p:cNvSpPr/>
          <p:nvPr/>
        </p:nvSpPr>
        <p:spPr>
          <a:xfrm>
            <a:off x="3840458" y="3480234"/>
            <a:ext cx="1255562" cy="313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23A39-013E-AD4C-8DFB-BCCA2DCDA84B}"/>
              </a:ext>
            </a:extLst>
          </p:cNvPr>
          <p:cNvSpPr/>
          <p:nvPr/>
        </p:nvSpPr>
        <p:spPr>
          <a:xfrm>
            <a:off x="5682486" y="3518405"/>
            <a:ext cx="1255562" cy="313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C7C605-0645-C64D-93AB-9FFE0EE1150C}"/>
              </a:ext>
            </a:extLst>
          </p:cNvPr>
          <p:cNvSpPr txBox="1"/>
          <p:nvPr/>
        </p:nvSpPr>
        <p:spPr>
          <a:xfrm>
            <a:off x="62188" y="6511200"/>
            <a:ext cx="881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432FF"/>
                </a:solidFill>
              </a:rPr>
              <a:t>Вывод  </a:t>
            </a:r>
            <a:r>
              <a:rPr lang="en-US" sz="1400" dirty="0" err="1">
                <a:solidFill>
                  <a:srgbClr val="0432FF"/>
                </a:solidFill>
              </a:rPr>
              <a:t>д</a:t>
            </a:r>
            <a:r>
              <a:rPr lang="ru-RU" sz="1400" dirty="0">
                <a:solidFill>
                  <a:srgbClr val="0432FF"/>
                </a:solidFill>
              </a:rPr>
              <a:t>ля вирусов в</a:t>
            </a:r>
            <a:r>
              <a:rPr lang="en-US" sz="1400" dirty="0">
                <a:solidFill>
                  <a:srgbClr val="0432FF"/>
                </a:solidFill>
              </a:rPr>
              <a:t> </a:t>
            </a:r>
            <a:r>
              <a:rPr lang="en-FR" sz="1400" dirty="0">
                <a:solidFill>
                  <a:srgbClr val="0432FF"/>
                </a:solidFill>
              </a:rPr>
              <a:t>Rouzine et </a:t>
            </a:r>
            <a:r>
              <a:rPr lang="en-FR" sz="1400">
                <a:solidFill>
                  <a:srgbClr val="0432FF"/>
                </a:solidFill>
              </a:rPr>
              <a:t>al M</a:t>
            </a:r>
            <a:r>
              <a:rPr lang="en-US" sz="1400" dirty="0" err="1">
                <a:solidFill>
                  <a:srgbClr val="0432FF"/>
                </a:solidFill>
              </a:rPr>
              <a:t>ol</a:t>
            </a:r>
            <a:r>
              <a:rPr lang="en-US" sz="1400" dirty="0">
                <a:solidFill>
                  <a:srgbClr val="0432FF"/>
                </a:solidFill>
              </a:rPr>
              <a:t>. </a:t>
            </a:r>
            <a:r>
              <a:rPr lang="en-FR" sz="1400" dirty="0">
                <a:solidFill>
                  <a:srgbClr val="0432FF"/>
                </a:solidFill>
              </a:rPr>
              <a:t>Bio. Microbio. Rev. 2001</a:t>
            </a:r>
          </a:p>
        </p:txBody>
      </p:sp>
    </p:spTree>
    <p:extLst>
      <p:ext uri="{BB962C8B-B14F-4D97-AF65-F5344CB8AC3E}">
        <p14:creationId xmlns:p14="http://schemas.microsoft.com/office/powerpoint/2010/main" val="122171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3252</TotalTime>
  <Words>720</Words>
  <Application>Microsoft Macintosh PowerPoint</Application>
  <PresentationFormat>On-screen Show (4:3)</PresentationFormat>
  <Paragraphs>126</Paragraphs>
  <Slides>31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</vt:lpstr>
      <vt:lpstr>Century Gothic</vt:lpstr>
      <vt:lpstr>Symbol</vt:lpstr>
      <vt:lpstr>Wingdings 2</vt:lpstr>
      <vt:lpstr>Plaza</vt:lpstr>
      <vt:lpstr>Экология и эволюция. Лекция 4 Уравнение Колмогорова</vt:lpstr>
      <vt:lpstr>План</vt:lpstr>
      <vt:lpstr>Терминология</vt:lpstr>
      <vt:lpstr>Эволюция одного локуса в конечной популяции</vt:lpstr>
      <vt:lpstr>Случайный дрейф, отбор, и мутация</vt:lpstr>
      <vt:lpstr>Методы моделирования</vt:lpstr>
      <vt:lpstr>Параметры модели</vt:lpstr>
      <vt:lpstr> Уравнение Колмогорова</vt:lpstr>
      <vt:lpstr>Уравнение Колмогорова</vt:lpstr>
      <vt:lpstr>Уравнение Колмогорова через поток вероятности, аналогия с газом</vt:lpstr>
      <vt:lpstr>Детерминистический предел</vt:lpstr>
      <vt:lpstr>PowerPoint Presentation</vt:lpstr>
      <vt:lpstr>PowerPoint Presentation</vt:lpstr>
      <vt:lpstr>Стационарное состояние уравнения Колмогорова</vt:lpstr>
      <vt:lpstr>Стационарное состояние</vt:lpstr>
      <vt:lpstr>Стационарное состояние</vt:lpstr>
      <vt:lpstr>Стационарное состояние при отсутствии отбора s=0</vt:lpstr>
      <vt:lpstr>Стационарное состояние с ест. отбором</vt:lpstr>
      <vt:lpstr>Выводы 1</vt:lpstr>
      <vt:lpstr>Наблюдаемые величины</vt:lpstr>
      <vt:lpstr>Эксприментальная оценка</vt:lpstr>
      <vt:lpstr>Наблюдаемые в теории</vt:lpstr>
      <vt:lpstr>Режимы эволюции</vt:lpstr>
      <vt:lpstr>Параметрические режимы</vt:lpstr>
      <vt:lpstr>Селективно-нейтральный предел, s &lt;&lt; m</vt:lpstr>
      <vt:lpstr>Среднее по ансамблю</vt:lpstr>
      <vt:lpstr>Вариация</vt:lpstr>
      <vt:lpstr>Режим отбора: s &gt;&gt; m  &amp;  N &gt;&gt; 1/ m</vt:lpstr>
      <vt:lpstr>Режим отбора-дрейфа  1/s &lt;&lt; N &lt;&lt;  1/ m</vt:lpstr>
      <vt:lpstr>Схема всех режимов s &gt;&gt; m </vt:lpstr>
      <vt:lpstr>Спасибо!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Rouzine</dc:creator>
  <cp:lastModifiedBy>ivan4995@gmail.com</cp:lastModifiedBy>
  <cp:revision>460</cp:revision>
  <dcterms:created xsi:type="dcterms:W3CDTF">2017-09-05T00:08:04Z</dcterms:created>
  <dcterms:modified xsi:type="dcterms:W3CDTF">2025-05-19T14:34:32Z</dcterms:modified>
</cp:coreProperties>
</file>